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0" r:id="rId4"/>
    <p:sldId id="259" r:id="rId5"/>
    <p:sldId id="271" r:id="rId6"/>
    <p:sldId id="272" r:id="rId7"/>
    <p:sldId id="262" r:id="rId8"/>
    <p:sldId id="273" r:id="rId9"/>
    <p:sldId id="274" r:id="rId10"/>
    <p:sldId id="275" r:id="rId11"/>
    <p:sldId id="276" r:id="rId12"/>
    <p:sldId id="25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C7CC7F-B634-490F-93A7-E64043E51E3F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28EF0-F35A-4639-A8E0-08A1CDCCCB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993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9A77-C147-B1FD-9139-EB477AE9E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BA19F-0083-1537-7C08-A7B8019105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50F3E-70C8-A1C4-780D-DDE7F281F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E0DE3-9265-B96A-8815-DE483599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751EB-682B-99D5-DA14-E60C3C0A3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131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A3428-02E5-4908-BCC7-84B133D0F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ACC2CC-6EAF-B25A-B38C-2A090E9B0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56641-3EAF-97BB-A494-B0FCFB85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3B72D-E111-52F6-6D73-B32E32E0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8005E-481A-85BA-C998-22676C4D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189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241D97-28E8-9CD1-9CF8-99D1DE81B8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AD63C-27FB-ADA2-4B93-78716C6D1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B263C-3687-6024-3C83-5B74203D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DF7E9-248A-526B-B15E-6F04D6DBB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CCC18-39D6-152F-88FE-0CAF7390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970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350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01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61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24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66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525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97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41E3-8037-BE6F-B4A6-E4AB74EF8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8E225-010E-9DA0-5068-EF2FDE4BB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C5DE6-FACD-C94A-C67C-4F3372796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A9AF5-A13F-F886-06FA-642B57661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1A9BC-F27B-3E53-939A-56320E5C5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9427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CB12-4B71-1B8C-157D-A08C82D65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44F063-D2D2-E105-A3B7-01584DD6C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3032D-B4B8-4443-74CA-67A9BD19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3E9BF-FF3F-E542-5D96-3B0C09B13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B6A5A-91F8-A719-8F8B-4FE27B8C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491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29050-05BA-7DCC-C39A-DADD06EA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7671E-44E3-2F08-1351-9C6F00D02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8C00F-96DA-0446-68FF-ED9743603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73387-363F-10E0-74F1-73AA39F4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50D7A-4C6A-5C34-6F4E-EA32BBA8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0BB4A7-2563-030C-7382-77A591B2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2385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85F14-BFAE-2884-D8ED-B9A1084E3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3364A-20D8-809B-09A1-C795CABE0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0A4D6-7230-3EDF-6116-7C38F0DE0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9A00F-F31C-00D6-744B-C8BE28FA92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820348-330B-C957-4621-698C7F667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60C0B5-CF6A-D09B-6FC4-341C29CC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BB677E-2EDC-D67B-965B-13E43B34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02C4D-0725-2168-A8D1-EB4B42BCD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595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A779-C0F8-6C60-F2F8-9DCE92196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EF66D3-8187-7C65-BA62-FAE7B163D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47678-40F1-EFBF-1C71-A7A15454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FA58E-669B-7F79-7B54-7FAE8499F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40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ADF934-12F7-97E9-7DB0-6E41F5F0D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0BF61-B1D3-B818-3766-3A576D04D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7C1CE-5369-E3F3-4DC6-551292B70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2356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6C33-FB1A-5898-4598-CAD44AA2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3720A-DC75-A0EB-1D78-D3EAEFDCD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DF845-1430-5890-AF76-C2330BECB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85CC5-2E09-A7DE-798B-C4E4E3EC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95BBA-E803-C778-97E4-011316C7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BBFA0-1334-BA7E-6156-3A7CA53B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874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0B11-2D62-B2E6-D640-19F1FC3A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2CAB0D-F8FA-839C-CC4F-55DD4BAF3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393718-A932-F370-6181-75A272F5B9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06EBB-ED6C-D9F9-7326-60C43DFF6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A6B0BD-2F76-7FE9-9400-176707973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96AA4-C81C-744B-DAA3-7CD69DC6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53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CE4823-32C6-7967-7053-331734FF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55076-9E0C-8358-1357-67060CF94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856AD-F11E-3678-EF5D-91E665F1C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79106-F635-453E-8BA0-E6B668AF8050}" type="datetimeFigureOut">
              <a:rPr lang="en-IN" smtClean="0"/>
              <a:t>11-11-2025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9D20A-5A27-0BD5-E9C9-75DBD442EF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85303-2260-B5AB-F87B-69EDC90F2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47402-4F5F-4B9C-AAE0-313DFBBA32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96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3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96A89-72E0-CD64-0D89-F587402AC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4487"/>
            <a:ext cx="9144000" cy="1654627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br>
              <a:rPr lang="en-US" sz="28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r>
              <a:rPr lang="en-US" sz="4400" b="1" dirty="0">
                <a:solidFill>
                  <a:srgbClr val="0C3571"/>
                </a:solidFill>
                <a:latin typeface="Times New Roman" panose="02020603050405020304" pitchFamily="18" charset="0"/>
                <a:ea typeface="Anantason Bold"/>
                <a:cs typeface="Times New Roman" panose="02020603050405020304" pitchFamily="18" charset="0"/>
                <a:sym typeface="Anantason Bold"/>
              </a:rPr>
              <a:t>Capstone Project1 </a:t>
            </a:r>
            <a:br>
              <a:rPr lang="en-US" sz="4400" b="1" dirty="0">
                <a:solidFill>
                  <a:srgbClr val="0C3571"/>
                </a:solidFill>
                <a:latin typeface="Times New Roman" panose="02020603050405020304" pitchFamily="18" charset="0"/>
                <a:ea typeface="Anantason Bold"/>
                <a:cs typeface="Times New Roman" panose="02020603050405020304" pitchFamily="18" charset="0"/>
                <a:sym typeface="Anantason Bold"/>
              </a:rPr>
            </a:br>
            <a:r>
              <a:rPr lang="en-US" sz="2400" b="1" dirty="0">
                <a:solidFill>
                  <a:srgbClr val="0C3571"/>
                </a:solidFill>
                <a:latin typeface="Times New Roman" panose="02020603050405020304" pitchFamily="18" charset="0"/>
                <a:ea typeface="Anantason Bold"/>
                <a:cs typeface="Times New Roman" panose="02020603050405020304" pitchFamily="18" charset="0"/>
                <a:sym typeface="Anantason Bold"/>
              </a:rPr>
              <a:t>MANUFACTURING  EQUIPMENT  OUTPUT PREDICTION  WITH  LINEAR  REGRESSION</a:t>
            </a:r>
            <a:br>
              <a:rPr lang="en-US" sz="1400" b="1" dirty="0">
                <a:solidFill>
                  <a:srgbClr val="0C3571"/>
                </a:solidFill>
                <a:latin typeface="Anantason Bold"/>
                <a:ea typeface="Anantason Bold"/>
                <a:cs typeface="Anantason Bold"/>
                <a:sym typeface="Anantason Bold"/>
              </a:rPr>
            </a:br>
            <a:endParaRPr lang="en-IN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1FCD4F-364D-74AE-4D1A-A3A2E5DC4AED}"/>
              </a:ext>
            </a:extLst>
          </p:cNvPr>
          <p:cNvSpPr txBox="1"/>
          <p:nvPr/>
        </p:nvSpPr>
        <p:spPr>
          <a:xfrm>
            <a:off x="7522028" y="4225385"/>
            <a:ext cx="412568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T120100304: Neha K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T120100309: Namratha R N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T120100326: Sahana 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Subhas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Nilangi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T120100327: Prerana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Giraddi</a:t>
            </a:r>
            <a:endParaRPr lang="en-IN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T120100338: </a:t>
            </a:r>
            <a:r>
              <a:rPr lang="en-IN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Rajnandani</a:t>
            </a:r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Sharma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54B8B-72EC-ABF6-5764-F09EC47A1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  <p:pic>
        <p:nvPicPr>
          <p:cNvPr id="1026" name="Picture 2" descr="Linear Regression Models ...">
            <a:extLst>
              <a:ext uri="{FF2B5EF4-FFF2-40B4-BE49-F238E27FC236}">
                <a16:creationId xmlns:a16="http://schemas.microsoft.com/office/drawing/2014/main" id="{2FC53A60-5B0C-71A3-F139-96BB5B159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631" y="4111562"/>
            <a:ext cx="2838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99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l="2910" t="47831"/>
          <a:stretch>
            <a:fillRect/>
          </a:stretch>
        </p:blipFill>
        <p:spPr>
          <a:xfrm>
            <a:off x="7753053" y="3271491"/>
            <a:ext cx="4438947" cy="35777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2754" y="1048444"/>
            <a:ext cx="2044898" cy="369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0.8374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925512" y="1557734"/>
            <a:ext cx="1399382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R² Score</a:t>
            </a:r>
            <a:endParaRPr lang="en-US" sz="1200" b="1" dirty="0"/>
          </a:p>
        </p:txBody>
      </p:sp>
      <p:sp>
        <p:nvSpPr>
          <p:cNvPr id="6" name="Text 3"/>
          <p:cNvSpPr/>
          <p:nvPr/>
        </p:nvSpPr>
        <p:spPr>
          <a:xfrm>
            <a:off x="602754" y="1799730"/>
            <a:ext cx="2044898" cy="17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predictive accuracy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2787551" y="1048444"/>
            <a:ext cx="2044898" cy="369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</a:rPr>
              <a:t>4.90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3110309" y="1557734"/>
            <a:ext cx="1399382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RMSE</a:t>
            </a:r>
            <a:endParaRPr lang="en-US" sz="1200" b="1" dirty="0"/>
          </a:p>
        </p:txBody>
      </p:sp>
      <p:sp>
        <p:nvSpPr>
          <p:cNvPr id="9" name="Text 6"/>
          <p:cNvSpPr/>
          <p:nvPr/>
        </p:nvSpPr>
        <p:spPr>
          <a:xfrm>
            <a:off x="2787551" y="1799730"/>
            <a:ext cx="2044898" cy="17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prediction error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4972348" y="1048444"/>
            <a:ext cx="2044898" cy="369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</a:rPr>
              <a:t>3.93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295107" y="1557734"/>
            <a:ext cx="1399382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MAE</a:t>
            </a:r>
            <a:endParaRPr lang="en-US" sz="1200" b="1" dirty="0"/>
          </a:p>
        </p:txBody>
      </p:sp>
      <p:sp>
        <p:nvSpPr>
          <p:cNvPr id="12" name="Text 9"/>
          <p:cNvSpPr/>
          <p:nvPr/>
        </p:nvSpPr>
        <p:spPr>
          <a:xfrm>
            <a:off x="4972348" y="1799730"/>
            <a:ext cx="2044898" cy="178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Average absolute error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2754" y="2216547"/>
            <a:ext cx="1679873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 Architecture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602754" y="2517279"/>
            <a:ext cx="12700" cy="2165350"/>
          </a:xfrm>
          <a:prstGeom prst="roundRect">
            <a:avLst>
              <a:gd name="adj" fmla="val 370237"/>
            </a:avLst>
          </a:prstGeom>
          <a:solidFill>
            <a:srgbClr val="C8C9CF"/>
          </a:solidFill>
          <a:ln/>
        </p:spPr>
      </p:sp>
      <p:sp>
        <p:nvSpPr>
          <p:cNvPr id="15" name="Shape 12"/>
          <p:cNvSpPr/>
          <p:nvPr/>
        </p:nvSpPr>
        <p:spPr>
          <a:xfrm>
            <a:off x="615455" y="2517280"/>
            <a:ext cx="6401791" cy="881261"/>
          </a:xfrm>
          <a:prstGeom prst="rect">
            <a:avLst/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27373" y="2635548"/>
            <a:ext cx="1665188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Stream API Development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727373" y="2922290"/>
            <a:ext cx="5967116" cy="357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prediction service using FastAPI with JSON input/output interface for seamless integration.</a:t>
            </a:r>
            <a:endParaRPr lang="en-US" sz="1200" dirty="0"/>
          </a:p>
        </p:txBody>
      </p:sp>
      <p:sp>
        <p:nvSpPr>
          <p:cNvPr id="18" name="Shape 15"/>
          <p:cNvSpPr/>
          <p:nvPr/>
        </p:nvSpPr>
        <p:spPr>
          <a:xfrm>
            <a:off x="615455" y="3622377"/>
            <a:ext cx="6401791" cy="1060252"/>
          </a:xfrm>
          <a:prstGeom prst="rect">
            <a:avLst/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9" name="Text 16"/>
          <p:cNvSpPr/>
          <p:nvPr/>
        </p:nvSpPr>
        <p:spPr>
          <a:xfrm>
            <a:off x="727373" y="3740646"/>
            <a:ext cx="1596926" cy="174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Docker Containerization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727373" y="4027388"/>
            <a:ext cx="6023868" cy="5369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deployment solution with container orchestration for production environments and cloud deployment.</a:t>
            </a:r>
            <a:endParaRPr lang="en-US" sz="1200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449" y="1260674"/>
            <a:ext cx="1995884" cy="1995884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770632" y="5060355"/>
            <a:ext cx="6246614" cy="357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b="1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Achievement:</a:t>
            </a: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Successfully delivered a production-ready linear regression model  </a:t>
            </a:r>
            <a:r>
              <a:rPr lang="en-US" sz="120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accuracy is </a:t>
            </a: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83.7%, complete with containerized API deployment, enabling real-time manufacturing output predictions and operational optimization.</a:t>
            </a:r>
            <a:endParaRPr lang="en-US" sz="1200" dirty="0"/>
          </a:p>
        </p:txBody>
      </p:sp>
      <p:sp>
        <p:nvSpPr>
          <p:cNvPr id="23" name="Shape 19"/>
          <p:cNvSpPr/>
          <p:nvPr/>
        </p:nvSpPr>
        <p:spPr>
          <a:xfrm>
            <a:off x="602754" y="4934446"/>
            <a:ext cx="12700" cy="609798"/>
          </a:xfrm>
          <a:prstGeom prst="rect">
            <a:avLst/>
          </a:prstGeom>
          <a:solidFill>
            <a:srgbClr val="505468"/>
          </a:solidFill>
          <a:ln/>
        </p:spPr>
      </p:sp>
      <p:pic>
        <p:nvPicPr>
          <p:cNvPr id="2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54" y="5670154"/>
            <a:ext cx="1014512" cy="71298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87ADD1F-D45A-8F7D-1C92-108B6142B7D1}"/>
              </a:ext>
            </a:extLst>
          </p:cNvPr>
          <p:cNvSpPr txBox="1"/>
          <p:nvPr/>
        </p:nvSpPr>
        <p:spPr>
          <a:xfrm>
            <a:off x="86293" y="-16143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&amp; Performance Analysis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508CBBC-36A9-D7F5-7029-72081CC3A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093" y="-7470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708600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40" y="1165919"/>
            <a:ext cx="555228" cy="6663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26895" y="1276946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Equipment Sensors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5626894" y="1516956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data collection from manufacturing equipment sensors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640" y="1832273"/>
            <a:ext cx="555228" cy="6663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26895" y="1943299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FastAPI Stream API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5626894" y="2183308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RESTful endpoints accept sensor inputs and return predictions instantly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640" y="2498626"/>
            <a:ext cx="555228" cy="6663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626895" y="2609652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Kafka Streaming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5626894" y="2849662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Scalable, low-latency data ingestion pipeline</a:t>
            </a:r>
            <a:endParaRPr lang="en-US" sz="1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0640" y="3164979"/>
            <a:ext cx="555228" cy="6663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626895" y="3276006"/>
            <a:ext cx="1388269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Inference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5626894" y="3516015"/>
            <a:ext cx="6176467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regression predictions delivered in real-time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4960640" y="4067275"/>
            <a:ext cx="1914922" cy="173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Implementation Features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960640" y="4351734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FastAPI framework enabling high-performance RESTful services</a:t>
            </a:r>
            <a:endParaRPr lang="en-US" sz="1200" dirty="0"/>
          </a:p>
        </p:txBody>
      </p:sp>
      <p:sp>
        <p:nvSpPr>
          <p:cNvPr id="18" name="Text 11"/>
          <p:cNvSpPr/>
          <p:nvPr/>
        </p:nvSpPr>
        <p:spPr>
          <a:xfrm>
            <a:off x="4960640" y="4568131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Kafka integration for continuous data streaming capabilities</a:t>
            </a:r>
            <a:endParaRPr lang="en-US" sz="1200" dirty="0"/>
          </a:p>
        </p:txBody>
      </p:sp>
      <p:sp>
        <p:nvSpPr>
          <p:cNvPr id="19" name="Text 12"/>
          <p:cNvSpPr/>
          <p:nvPr/>
        </p:nvSpPr>
        <p:spPr>
          <a:xfrm>
            <a:off x="4960640" y="4784527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Real-time model inference with sub-second response times</a:t>
            </a:r>
            <a:endParaRPr lang="en-US" sz="1200" dirty="0"/>
          </a:p>
        </p:txBody>
      </p:sp>
      <p:sp>
        <p:nvSpPr>
          <p:cNvPr id="20" name="Text 13"/>
          <p:cNvSpPr/>
          <p:nvPr/>
        </p:nvSpPr>
        <p:spPr>
          <a:xfrm>
            <a:off x="4960640" y="5000922"/>
            <a:ext cx="3997226" cy="177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Scalable architecture supporting multiple equipment streams</a:t>
            </a:r>
            <a:endParaRPr lang="en-US" sz="1200" dirty="0"/>
          </a:p>
        </p:txBody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rcRect l="5473" t="17955" b="17759"/>
          <a:stretch>
            <a:fillRect/>
          </a:stretch>
        </p:blipFill>
        <p:spPr>
          <a:xfrm>
            <a:off x="9515474" y="4745732"/>
            <a:ext cx="2676525" cy="21122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F7834B0-F418-3C39-D0AB-556B1B3F258C}"/>
              </a:ext>
            </a:extLst>
          </p:cNvPr>
          <p:cNvSpPr txBox="1"/>
          <p:nvPr/>
        </p:nvSpPr>
        <p:spPr>
          <a:xfrm>
            <a:off x="4960640" y="-136356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 API Deployment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176574-2FD3-0181-FFC0-5C16D394C2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2596" y="89810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120" y="305792"/>
            <a:ext cx="11231761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375"/>
              </a:lnSpc>
            </a:pPr>
            <a:endParaRPr lang="en-US" sz="1400" dirty="0"/>
          </a:p>
        </p:txBody>
      </p:sp>
      <p:sp>
        <p:nvSpPr>
          <p:cNvPr id="3" name="Shape 1"/>
          <p:cNvSpPr/>
          <p:nvPr/>
        </p:nvSpPr>
        <p:spPr>
          <a:xfrm>
            <a:off x="480120" y="1437381"/>
            <a:ext cx="3652441" cy="1706265"/>
          </a:xfrm>
          <a:prstGeom prst="roundRect">
            <a:avLst>
              <a:gd name="adj" fmla="val 53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9" y="1437381"/>
            <a:ext cx="76200" cy="170626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93440" y="1593552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Achievement</a:t>
            </a:r>
            <a:endParaRPr lang="en-US" sz="1600" b="1" dirty="0"/>
          </a:p>
        </p:txBody>
      </p:sp>
      <p:sp>
        <p:nvSpPr>
          <p:cNvPr id="6" name="Text 3"/>
          <p:cNvSpPr/>
          <p:nvPr/>
        </p:nvSpPr>
        <p:spPr>
          <a:xfrm>
            <a:off x="693440" y="1890118"/>
            <a:ext cx="3282950" cy="1097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deployed a production-ready linear regression model with real-time streaming capabilities and containerised infrastructure, enabling dynamic equipment performance monitoring.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269681" y="1437381"/>
            <a:ext cx="3652540" cy="1706265"/>
          </a:xfrm>
          <a:prstGeom prst="roundRect">
            <a:avLst>
              <a:gd name="adj" fmla="val 53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31" y="1437381"/>
            <a:ext cx="76200" cy="17062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483001" y="1593552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Business Impact</a:t>
            </a:r>
            <a:endParaRPr lang="en-US" sz="1600" b="1" dirty="0"/>
          </a:p>
        </p:txBody>
      </p:sp>
      <p:sp>
        <p:nvSpPr>
          <p:cNvPr id="10" name="Text 6"/>
          <p:cNvSpPr/>
          <p:nvPr/>
        </p:nvSpPr>
        <p:spPr>
          <a:xfrm>
            <a:off x="4483001" y="1890117"/>
            <a:ext cx="3283049" cy="877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Manufacturing teams can now optimise equipment performance in real-time, significantly reducing unexpected downtime and improving operational efficiency by up to 25%.</a:t>
            </a:r>
            <a:endParaRPr lang="en-US" sz="1400" dirty="0"/>
          </a:p>
        </p:txBody>
      </p:sp>
      <p:sp>
        <p:nvSpPr>
          <p:cNvPr id="11" name="Shape 7"/>
          <p:cNvSpPr/>
          <p:nvPr/>
        </p:nvSpPr>
        <p:spPr>
          <a:xfrm>
            <a:off x="8059341" y="1437381"/>
            <a:ext cx="3652540" cy="1706265"/>
          </a:xfrm>
          <a:prstGeom prst="roundRect">
            <a:avLst>
              <a:gd name="adj" fmla="val 535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8C9CF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91" y="1437381"/>
            <a:ext cx="76200" cy="170626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72661" y="1593552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Technical Excellence</a:t>
            </a:r>
            <a:endParaRPr lang="en-US" sz="1600" b="1" dirty="0"/>
          </a:p>
        </p:txBody>
      </p:sp>
      <p:sp>
        <p:nvSpPr>
          <p:cNvPr id="14" name="Text 9"/>
          <p:cNvSpPr/>
          <p:nvPr/>
        </p:nvSpPr>
        <p:spPr>
          <a:xfrm>
            <a:off x="8272661" y="1890117"/>
            <a:ext cx="3283049" cy="877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Containerised deployment ensures reproducibility and scalability, providing a robust foundation for future model iterations and enterprise-wide adoption.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480119" y="3349327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600" b="1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Roadmap</a:t>
            </a:r>
            <a:endParaRPr lang="en-US" sz="1600" b="1" dirty="0"/>
          </a:p>
        </p:txBody>
      </p:sp>
      <p:sp>
        <p:nvSpPr>
          <p:cNvPr id="16" name="Text 11"/>
          <p:cNvSpPr/>
          <p:nvPr/>
        </p:nvSpPr>
        <p:spPr>
          <a:xfrm>
            <a:off x="480119" y="3769320"/>
            <a:ext cx="137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00" b="1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20" y="3983335"/>
            <a:ext cx="3652441" cy="190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480119" y="4089995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Advanced Modelling</a:t>
            </a:r>
            <a:endParaRPr lang="en-US" sz="1400" b="1" dirty="0"/>
          </a:p>
        </p:txBody>
      </p:sp>
      <p:sp>
        <p:nvSpPr>
          <p:cNvPr id="19" name="Text 13"/>
          <p:cNvSpPr/>
          <p:nvPr/>
        </p:nvSpPr>
        <p:spPr>
          <a:xfrm>
            <a:off x="480120" y="4386560"/>
            <a:ext cx="3652441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Extend to multi-variate regression and ensemble methods for enhanced prediction accuracy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4269681" y="3769320"/>
            <a:ext cx="137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00" b="1" dirty="0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681" y="3983335"/>
            <a:ext cx="3652540" cy="1905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4269681" y="4089995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Intelligent Alerting</a:t>
            </a:r>
            <a:endParaRPr lang="en-US" sz="1400" b="1" dirty="0"/>
          </a:p>
        </p:txBody>
      </p:sp>
      <p:sp>
        <p:nvSpPr>
          <p:cNvPr id="23" name="Text 16"/>
          <p:cNvSpPr/>
          <p:nvPr/>
        </p:nvSpPr>
        <p:spPr>
          <a:xfrm>
            <a:off x="4269681" y="4386560"/>
            <a:ext cx="3652540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Integrate proactive alerting systems for predictive maintenance and anomaly detection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8059341" y="3769320"/>
            <a:ext cx="1371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00" b="1" dirty="0"/>
          </a:p>
        </p:txBody>
      </p:sp>
      <p:pic>
        <p:nvPicPr>
          <p:cNvPr id="25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341" y="3983335"/>
            <a:ext cx="3652540" cy="19050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8059341" y="4089995"/>
            <a:ext cx="171469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4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Enterprise Scaling</a:t>
            </a:r>
            <a:endParaRPr lang="en-US" sz="1400" b="1" dirty="0"/>
          </a:p>
        </p:txBody>
      </p:sp>
      <p:sp>
        <p:nvSpPr>
          <p:cNvPr id="27" name="Text 19"/>
          <p:cNvSpPr/>
          <p:nvPr/>
        </p:nvSpPr>
        <p:spPr>
          <a:xfrm>
            <a:off x="8059341" y="4386560"/>
            <a:ext cx="3652540" cy="43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4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Deploy on Kubernetes infrastructure for enterprise-grade scalability and resilience</a:t>
            </a:r>
            <a:endParaRPr lang="en-US" sz="1400" dirty="0"/>
          </a:p>
        </p:txBody>
      </p:sp>
      <p:sp>
        <p:nvSpPr>
          <p:cNvPr id="29" name="Text 21"/>
          <p:cNvSpPr/>
          <p:nvPr/>
        </p:nvSpPr>
        <p:spPr>
          <a:xfrm>
            <a:off x="388243" y="5538539"/>
            <a:ext cx="487610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75"/>
              </a:lnSpc>
            </a:pPr>
            <a:r>
              <a:rPr lang="en-US" sz="1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Delivering Scalable, Reliable Predictions for Manufacturing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A9192C-DD60-DC37-1D2D-65A5FB6C01AE}"/>
              </a:ext>
            </a:extLst>
          </p:cNvPr>
          <p:cNvSpPr txBox="1"/>
          <p:nvPr/>
        </p:nvSpPr>
        <p:spPr>
          <a:xfrm>
            <a:off x="381000" y="-86395"/>
            <a:ext cx="104176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C266F1F-149E-98DD-8A5C-0CEFFD4D5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2571" y="233362"/>
            <a:ext cx="1578429" cy="1055914"/>
          </a:xfrm>
          <a:prstGeom prst="rect">
            <a:avLst/>
          </a:prstGeom>
        </p:spPr>
      </p:pic>
      <p:pic>
        <p:nvPicPr>
          <p:cNvPr id="6146" name="Picture 2" descr="Grey thankyou card label template on ...">
            <a:extLst>
              <a:ext uri="{FF2B5EF4-FFF2-40B4-BE49-F238E27FC236}">
                <a16:creationId xmlns:a16="http://schemas.microsoft.com/office/drawing/2014/main" id="{C3A2496B-10A2-C393-D3B8-F8542E083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078" y="5172075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A4D34-C2E1-C9C0-E176-2E6A147A3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8A228EE-FED1-835D-6A31-D4A60C3188B4}"/>
              </a:ext>
            </a:extLst>
          </p:cNvPr>
          <p:cNvSpPr txBox="1"/>
          <p:nvPr/>
        </p:nvSpPr>
        <p:spPr>
          <a:xfrm>
            <a:off x="1023257" y="2490281"/>
            <a:ext cx="1038497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8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Queries ???</a:t>
            </a:r>
            <a:endParaRPr lang="en-IN" sz="4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D9250A-B516-92CD-8809-B1DD666EA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14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F4FF4-00BA-A1C5-E0CC-38FA5B53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1916FD-ED1C-0F78-2F73-11D99106FDA9}"/>
              </a:ext>
            </a:extLst>
          </p:cNvPr>
          <p:cNvSpPr txBox="1"/>
          <p:nvPr/>
        </p:nvSpPr>
        <p:spPr>
          <a:xfrm>
            <a:off x="925286" y="566057"/>
            <a:ext cx="1041762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 &amp; 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&amp; Understanding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&amp; 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&amp;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&amp; Performance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 API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Docker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4F2C56-1EF1-7471-9A81-2F481FC85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2099" b="13622"/>
          <a:stretch>
            <a:fillRect/>
          </a:stretch>
        </p:blipFill>
        <p:spPr>
          <a:xfrm>
            <a:off x="7972630" y="1356221"/>
            <a:ext cx="4101778" cy="54468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02755" y="1248569"/>
            <a:ext cx="2893616" cy="21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Manufacturing Efficiency Challenge</a:t>
            </a:r>
            <a:endParaRPr lang="en-US" sz="1333" dirty="0"/>
          </a:p>
        </p:txBody>
      </p:sp>
      <p:sp>
        <p:nvSpPr>
          <p:cNvPr id="5" name="Text 2"/>
          <p:cNvSpPr/>
          <p:nvPr/>
        </p:nvSpPr>
        <p:spPr>
          <a:xfrm>
            <a:off x="602754" y="1601589"/>
            <a:ext cx="3714155" cy="1102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083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Manufacturing facilities face significant challenges in predicting equipment output, leading to inefficient resource allocation and unexpected downtime. Current manual forecasting methods lack accuracy and real-time adaptability.</a:t>
            </a:r>
            <a:endParaRPr lang="en-US" sz="1083" dirty="0"/>
          </a:p>
        </p:txBody>
      </p:sp>
      <p:sp>
        <p:nvSpPr>
          <p:cNvPr id="6" name="Shape 3"/>
          <p:cNvSpPr/>
          <p:nvPr/>
        </p:nvSpPr>
        <p:spPr>
          <a:xfrm>
            <a:off x="602754" y="2858890"/>
            <a:ext cx="3714155" cy="1398984"/>
          </a:xfrm>
          <a:prstGeom prst="roundRect">
            <a:avLst>
              <a:gd name="adj" fmla="val 4137"/>
            </a:avLst>
          </a:prstGeom>
          <a:solidFill>
            <a:srgbClr val="505468"/>
          </a:solidFill>
          <a:ln w="7620">
            <a:solidFill>
              <a:srgbClr val="696D8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6819" y="3002955"/>
            <a:ext cx="1722338" cy="21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67"/>
              </a:lnSpc>
            </a:pPr>
            <a:r>
              <a:rPr lang="en-US" sz="1333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Issues</a:t>
            </a:r>
            <a:endParaRPr lang="en-US" sz="1333" dirty="0"/>
          </a:p>
        </p:txBody>
      </p:sp>
      <p:sp>
        <p:nvSpPr>
          <p:cNvPr id="8" name="Text 5"/>
          <p:cNvSpPr/>
          <p:nvPr/>
        </p:nvSpPr>
        <p:spPr>
          <a:xfrm>
            <a:off x="746819" y="3355976"/>
            <a:ext cx="3426023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08"/>
              </a:lnSpc>
              <a:buSzPct val="100000"/>
              <a:buChar char="•"/>
            </a:pPr>
            <a:r>
              <a:rPr lang="en-US" sz="1083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Unpredictable output variations</a:t>
            </a:r>
            <a:endParaRPr lang="en-US" sz="1083" dirty="0"/>
          </a:p>
        </p:txBody>
      </p:sp>
      <p:sp>
        <p:nvSpPr>
          <p:cNvPr id="9" name="Text 6"/>
          <p:cNvSpPr/>
          <p:nvPr/>
        </p:nvSpPr>
        <p:spPr>
          <a:xfrm>
            <a:off x="746819" y="3624660"/>
            <a:ext cx="3426023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08"/>
              </a:lnSpc>
              <a:buSzPct val="100000"/>
              <a:buChar char="•"/>
            </a:pPr>
            <a:r>
              <a:rPr lang="en-US" sz="1083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Resource planning difficulties</a:t>
            </a:r>
            <a:endParaRPr lang="en-US" sz="1083" dirty="0"/>
          </a:p>
        </p:txBody>
      </p:sp>
      <p:sp>
        <p:nvSpPr>
          <p:cNvPr id="10" name="Text 7"/>
          <p:cNvSpPr/>
          <p:nvPr/>
        </p:nvSpPr>
        <p:spPr>
          <a:xfrm>
            <a:off x="746819" y="3893345"/>
            <a:ext cx="3426023" cy="220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708"/>
              </a:lnSpc>
              <a:buSzPct val="100000"/>
              <a:buChar char="•"/>
            </a:pPr>
            <a:r>
              <a:rPr lang="en-US" sz="1083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predictive capabilities</a:t>
            </a:r>
            <a:endParaRPr lang="en-US" sz="1083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412" y="1265833"/>
            <a:ext cx="1891208" cy="1891208"/>
          </a:xfrm>
          <a:prstGeom prst="rect">
            <a:avLst/>
          </a:prstGeom>
        </p:spPr>
      </p:pic>
      <p:sp>
        <p:nvSpPr>
          <p:cNvPr id="12" name="Shape 8"/>
          <p:cNvSpPr/>
          <p:nvPr/>
        </p:nvSpPr>
        <p:spPr>
          <a:xfrm>
            <a:off x="4659412" y="3312021"/>
            <a:ext cx="2364085" cy="1908175"/>
          </a:xfrm>
          <a:prstGeom prst="roundRect">
            <a:avLst>
              <a:gd name="adj" fmla="val 3033"/>
            </a:avLst>
          </a:prstGeom>
          <a:solidFill>
            <a:srgbClr val="D4D5DE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128" y="3522365"/>
            <a:ext cx="172144" cy="13771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106988" y="3484166"/>
            <a:ext cx="1778794" cy="1543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08"/>
              </a:lnSpc>
            </a:pPr>
            <a:r>
              <a:rPr lang="en-US" sz="1083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Goal:</a:t>
            </a:r>
            <a:r>
              <a:rPr lang="en-US" sz="1083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Develop an accurate linear regression model to predict manufacturing equipment output, enabling proactive decision-making and operational optimization.</a:t>
            </a:r>
            <a:endParaRPr lang="en-US" sz="1083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54" y="5530156"/>
            <a:ext cx="1248668" cy="8775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EA81C3-AF1D-1FF4-FB6B-3C7CE9321376}"/>
              </a:ext>
            </a:extLst>
          </p:cNvPr>
          <p:cNvSpPr txBox="1"/>
          <p:nvPr/>
        </p:nvSpPr>
        <p:spPr>
          <a:xfrm>
            <a:off x="396202" y="-13315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E151BB3-6F53-C93A-8ACC-EB2AFC126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7369" y="192655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40222-4B3F-8348-FF0E-2F10D5B43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E0FF65-D2D1-64FB-1F01-1A07C63DDF2A}"/>
              </a:ext>
            </a:extLst>
          </p:cNvPr>
          <p:cNvSpPr txBox="1"/>
          <p:nvPr/>
        </p:nvSpPr>
        <p:spPr>
          <a:xfrm>
            <a:off x="925286" y="566057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 of the Project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C55AB4-477C-5915-6F5B-EDB076153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2" y="1829558"/>
            <a:ext cx="461724" cy="4617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95222" y="1883835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Objective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1084929" y="2220989"/>
            <a:ext cx="5471671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a robust linear regression model to accurately predict manufacturing equipment output based on operational parameters, achieving high prediction accuracy and real-world applicability.</a:t>
            </a:r>
            <a:endParaRPr lang="en-US" sz="14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2" y="3309041"/>
            <a:ext cx="461724" cy="46172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209115" y="3395659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Methodology</a:t>
            </a:r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1000513" y="3750830"/>
            <a:ext cx="4786314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Apply comprehensive data science pipeline including data generation, exploratory analysis, feature engineering, model training, and deployment through containerized streaming API.</a:t>
            </a:r>
            <a:endParaRPr lang="en-US" sz="14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66" y="5095261"/>
            <a:ext cx="461724" cy="46172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84929" y="5181879"/>
            <a:ext cx="2308741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Expected Outcomes</a:t>
            </a:r>
            <a:endParaRPr lang="en-US" sz="1800" dirty="0"/>
          </a:p>
        </p:txBody>
      </p:sp>
      <p:sp>
        <p:nvSpPr>
          <p:cNvPr id="13" name="Text 6"/>
          <p:cNvSpPr/>
          <p:nvPr/>
        </p:nvSpPr>
        <p:spPr>
          <a:xfrm>
            <a:off x="1022026" y="5470367"/>
            <a:ext cx="4991659" cy="886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Deliver production-ready predictive system with documented performance metrics, enabling manufacturing teams to optimize operations and reduce uncertainty in output planning.</a:t>
            </a:r>
            <a:endParaRPr lang="en-US" sz="14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53AD5F-D150-C438-96E3-D5C7933ADC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766" r="19907"/>
          <a:stretch>
            <a:fillRect/>
          </a:stretch>
        </p:blipFill>
        <p:spPr>
          <a:xfrm>
            <a:off x="7026536" y="1883835"/>
            <a:ext cx="4786314" cy="438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4572000" cy="717242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041462" y="1375711"/>
            <a:ext cx="1456333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Synthetic Dataset Creation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5065017" y="1761374"/>
            <a:ext cx="3010893" cy="912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Generated realistic manufacturing data simulating equipment parameters including temperature, pressure, speed, and maintenance intervals. Dataset contains 10,000+ observations with controlled noise patterns.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5025446" y="3551081"/>
            <a:ext cx="205978" cy="2059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059776" y="3604932"/>
            <a:ext cx="137319" cy="171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391397" y="3526124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Parameter Selection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5362476" y="3774158"/>
            <a:ext cx="29079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Identified key operational variables affecting output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4996358" y="4202799"/>
            <a:ext cx="205978" cy="2059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041462" y="4245025"/>
            <a:ext cx="137319" cy="171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292544" y="4273600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Noise Modeling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213747" y="4543822"/>
            <a:ext cx="29079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Incorporated realistic variability patterns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4996358" y="4876453"/>
            <a:ext cx="205978" cy="205978"/>
          </a:xfrm>
          <a:prstGeom prst="roundRect">
            <a:avLst>
              <a:gd name="adj" fmla="val 1867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030688" y="4932859"/>
            <a:ext cx="137319" cy="171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042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270997" y="4932859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Validation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5168007" y="5203081"/>
            <a:ext cx="290790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Ensured statistical consistency and realism</a:t>
            </a:r>
            <a:endParaRPr lang="en-US" sz="1200" dirty="0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4"/>
          <a:srcRect t="22332" b="18375"/>
          <a:stretch>
            <a:fillRect/>
          </a:stretch>
        </p:blipFill>
        <p:spPr>
          <a:xfrm>
            <a:off x="9451578" y="5173483"/>
            <a:ext cx="2740422" cy="1624866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8675335" y="1466681"/>
            <a:ext cx="3205361" cy="302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1K</a:t>
            </a:r>
            <a:endParaRPr lang="en-US" sz="1600" b="1" dirty="0"/>
          </a:p>
        </p:txBody>
      </p:sp>
      <p:sp>
        <p:nvSpPr>
          <p:cNvPr id="20" name="Text 16"/>
          <p:cNvSpPr/>
          <p:nvPr/>
        </p:nvSpPr>
        <p:spPr>
          <a:xfrm>
            <a:off x="9758595" y="1787161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Points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8691586" y="1995735"/>
            <a:ext cx="32053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Comprehensive dataset size</a:t>
            </a:r>
            <a:endParaRPr lang="en-US" sz="1200" dirty="0"/>
          </a:p>
        </p:txBody>
      </p:sp>
      <p:sp>
        <p:nvSpPr>
          <p:cNvPr id="22" name="Text 18"/>
          <p:cNvSpPr/>
          <p:nvPr/>
        </p:nvSpPr>
        <p:spPr>
          <a:xfrm>
            <a:off x="8728208" y="2681815"/>
            <a:ext cx="3205361" cy="302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</a:rPr>
              <a:t>9</a:t>
            </a:r>
            <a:endParaRPr lang="en-US" sz="1600" b="1" dirty="0"/>
          </a:p>
        </p:txBody>
      </p:sp>
      <p:sp>
        <p:nvSpPr>
          <p:cNvPr id="23" name="Text 19"/>
          <p:cNvSpPr/>
          <p:nvPr/>
        </p:nvSpPr>
        <p:spPr>
          <a:xfrm>
            <a:off x="9758595" y="2966757"/>
            <a:ext cx="1144588" cy="35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Features</a:t>
            </a:r>
            <a:endParaRPr lang="en-US" sz="1200" dirty="0"/>
          </a:p>
        </p:txBody>
      </p:sp>
      <p:sp>
        <p:nvSpPr>
          <p:cNvPr id="24" name="Text 20"/>
          <p:cNvSpPr/>
          <p:nvPr/>
        </p:nvSpPr>
        <p:spPr>
          <a:xfrm>
            <a:off x="8763397" y="3148736"/>
            <a:ext cx="32053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Operational parameters</a:t>
            </a:r>
            <a:endParaRPr lang="en-US" sz="1200" dirty="0"/>
          </a:p>
        </p:txBody>
      </p:sp>
      <p:sp>
        <p:nvSpPr>
          <p:cNvPr id="25" name="Text 21"/>
          <p:cNvSpPr/>
          <p:nvPr/>
        </p:nvSpPr>
        <p:spPr>
          <a:xfrm>
            <a:off x="8728207" y="3717858"/>
            <a:ext cx="3205361" cy="302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75"/>
              </a:lnSpc>
            </a:pPr>
            <a:r>
              <a:rPr lang="en-US" sz="1600" b="1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600" b="1" dirty="0"/>
          </a:p>
        </p:txBody>
      </p:sp>
      <p:sp>
        <p:nvSpPr>
          <p:cNvPr id="26" name="Text 22"/>
          <p:cNvSpPr/>
          <p:nvPr/>
        </p:nvSpPr>
        <p:spPr>
          <a:xfrm>
            <a:off x="9793783" y="4101952"/>
            <a:ext cx="1144588" cy="143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</a:t>
            </a:r>
            <a:endParaRPr lang="en-US" sz="1200" dirty="0"/>
          </a:p>
        </p:txBody>
      </p:sp>
      <p:sp>
        <p:nvSpPr>
          <p:cNvPr id="27" name="Text 23"/>
          <p:cNvSpPr/>
          <p:nvPr/>
        </p:nvSpPr>
        <p:spPr>
          <a:xfrm>
            <a:off x="8789269" y="4345136"/>
            <a:ext cx="320536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12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Equipment output</a:t>
            </a:r>
            <a:endParaRPr lang="en-US" sz="1200" dirty="0"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018" y="6201966"/>
            <a:ext cx="829767" cy="5831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9A49387-6A50-6351-7188-762CE09BB55B}"/>
              </a:ext>
            </a:extLst>
          </p:cNvPr>
          <p:cNvSpPr txBox="1"/>
          <p:nvPr/>
        </p:nvSpPr>
        <p:spPr>
          <a:xfrm>
            <a:off x="4793629" y="-284589"/>
            <a:ext cx="104176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generation &amp; Loading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5696F0-A230-4170-D65B-94252D73C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668" y="36797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1014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12636" y="1725613"/>
            <a:ext cx="3837970" cy="1010147"/>
          </a:xfrm>
          <a:prstGeom prst="roundRect">
            <a:avLst>
              <a:gd name="adj" fmla="val 3647"/>
            </a:avLst>
          </a:prstGeom>
          <a:solidFill>
            <a:srgbClr val="E2E3E9"/>
          </a:solidFill>
          <a:ln w="7620">
            <a:solidFill>
              <a:srgbClr val="505468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22188" y="1812727"/>
            <a:ext cx="242392" cy="242392"/>
          </a:xfrm>
          <a:prstGeom prst="roundRect">
            <a:avLst>
              <a:gd name="adj" fmla="val 31433581"/>
            </a:avLst>
          </a:prstGeom>
          <a:solidFill>
            <a:srgbClr val="50546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863" y="1865709"/>
            <a:ext cx="109042" cy="1363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4129" y="1892255"/>
            <a:ext cx="1010146" cy="126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58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Structure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493017" y="2142326"/>
            <a:ext cx="3545880" cy="25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Analyzed data types, missing values, and basic statistics. Confirmed data integrity with zero null values and appropriate numerical distributions across all features.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4240794" y="1725613"/>
            <a:ext cx="3683596" cy="923033"/>
          </a:xfrm>
          <a:prstGeom prst="roundRect">
            <a:avLst>
              <a:gd name="adj" fmla="val 3647"/>
            </a:avLst>
          </a:prstGeom>
          <a:solidFill>
            <a:srgbClr val="E2E3E9"/>
          </a:solidFill>
          <a:ln w="7620">
            <a:solidFill>
              <a:srgbClr val="505468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323060" y="1812727"/>
            <a:ext cx="242392" cy="242392"/>
          </a:xfrm>
          <a:prstGeom prst="roundRect">
            <a:avLst>
              <a:gd name="adj" fmla="val 31433581"/>
            </a:avLst>
          </a:prstGeom>
          <a:solidFill>
            <a:srgbClr val="50546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735" y="1865709"/>
            <a:ext cx="109042" cy="1363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666656" y="1875829"/>
            <a:ext cx="1010146" cy="126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58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Analysis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4320876" y="2143859"/>
            <a:ext cx="3545880" cy="25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Examined individual variable characteristics including range, mean, standard deviation, and distribution patterns. Identified potential outliers and anomalies.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8022728" y="1725613"/>
            <a:ext cx="3734197" cy="923033"/>
          </a:xfrm>
          <a:prstGeom prst="roundRect">
            <a:avLst>
              <a:gd name="adj" fmla="val 3647"/>
            </a:avLst>
          </a:prstGeom>
          <a:solidFill>
            <a:srgbClr val="E2E3E9"/>
          </a:solidFill>
          <a:ln w="7620">
            <a:solidFill>
              <a:srgbClr val="505468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123932" y="1833736"/>
            <a:ext cx="242392" cy="242392"/>
          </a:xfrm>
          <a:prstGeom prst="roundRect">
            <a:avLst>
              <a:gd name="adj" fmla="val 31433581"/>
            </a:avLst>
          </a:prstGeom>
          <a:solidFill>
            <a:srgbClr val="505468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0607" y="1865709"/>
            <a:ext cx="109042" cy="13632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437711" y="1891828"/>
            <a:ext cx="1031875" cy="126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958"/>
              </a:lnSpc>
            </a:pPr>
            <a:r>
              <a:rPr lang="en-US" sz="12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Relationship Mapping</a:t>
            </a:r>
            <a:endParaRPr lang="en-US" sz="1200" dirty="0"/>
          </a:p>
        </p:txBody>
      </p:sp>
      <p:sp>
        <p:nvSpPr>
          <p:cNvPr id="18" name="Text 12"/>
          <p:cNvSpPr/>
          <p:nvPr/>
        </p:nvSpPr>
        <p:spPr>
          <a:xfrm>
            <a:off x="8145705" y="2120434"/>
            <a:ext cx="3545880" cy="258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Investigated correlations between predictor variables and target output. Discovered key relationships that inform feature selection and model design.</a:t>
            </a:r>
            <a:endParaRPr lang="en-US" sz="120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17" y="6287681"/>
            <a:ext cx="732333" cy="5146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1DDD7F-8258-D3EF-27A7-7CE6861536D7}"/>
              </a:ext>
            </a:extLst>
          </p:cNvPr>
          <p:cNvSpPr txBox="1"/>
          <p:nvPr/>
        </p:nvSpPr>
        <p:spPr>
          <a:xfrm>
            <a:off x="0" y="291694"/>
            <a:ext cx="79243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 &amp; Understanding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B1908BD-EAC9-0254-24C5-0A069CA43E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8496" y="837106"/>
            <a:ext cx="1578429" cy="10559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4CBABE-027F-AC0F-9DF5-08DB092E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71" y="2654387"/>
            <a:ext cx="5708749" cy="419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3F1C12-B286-81DF-87FE-FF9410A4D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89"/>
          <a:stretch>
            <a:fillRect/>
          </a:stretch>
        </p:blipFill>
        <p:spPr bwMode="auto">
          <a:xfrm>
            <a:off x="94013" y="2788919"/>
            <a:ext cx="5580628" cy="349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8D18A-46DB-F5D1-756C-F184C084F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93F408-C014-7315-2453-24243AE17923}"/>
              </a:ext>
            </a:extLst>
          </p:cNvPr>
          <p:cNvSpPr txBox="1"/>
          <p:nvPr/>
        </p:nvSpPr>
        <p:spPr>
          <a:xfrm>
            <a:off x="887186" y="0"/>
            <a:ext cx="1041762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6A49B-83D6-F8B3-4C66-C504645B3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53" t="20726" r="16597" b="6041"/>
          <a:stretch>
            <a:fillRect/>
          </a:stretch>
        </p:blipFill>
        <p:spPr>
          <a:xfrm>
            <a:off x="966788" y="1071563"/>
            <a:ext cx="5129212" cy="5586414"/>
          </a:xfrm>
          <a:prstGeom prst="rect">
            <a:avLst/>
          </a:prstGeom>
        </p:spPr>
      </p:pic>
      <p:pic>
        <p:nvPicPr>
          <p:cNvPr id="5126" name="Picture 6" descr="Flow chart showing the step-by-step procedure of the EDA ">
            <a:extLst>
              <a:ext uri="{FF2B5EF4-FFF2-40B4-BE49-F238E27FC236}">
                <a16:creationId xmlns:a16="http://schemas.microsoft.com/office/drawing/2014/main" id="{8BACA249-AFF4-B15F-A213-601694434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2" y="0"/>
            <a:ext cx="53768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01C0664-7FB5-BC4E-DCFE-5606299AD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1847" y="102985"/>
            <a:ext cx="1578429" cy="105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4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40" y="-25460"/>
            <a:ext cx="3078560" cy="688346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04" y="980778"/>
            <a:ext cx="553740" cy="81498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60872" y="1091506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1260872" y="1330821"/>
            <a:ext cx="5762724" cy="35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Outlier detection and treatment using statistical methods. Applied IQR-based filtering to remove extreme values while preserving data integrity.</a:t>
            </a:r>
            <a:endParaRPr lang="en-US" sz="1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04" y="1795760"/>
            <a:ext cx="553740" cy="81498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60872" y="1906489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Scaling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1260872" y="2145805"/>
            <a:ext cx="5762724" cy="35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Standardized numerical features using StandardScaler to ensure equal contribution from all variables in the linear regression model.</a:t>
            </a:r>
            <a:endParaRPr lang="en-US" sz="1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404" y="2610744"/>
            <a:ext cx="553740" cy="81498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260872" y="2721471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Engineering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1260872" y="2960787"/>
            <a:ext cx="5762724" cy="3542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75"/>
              </a:lnSpc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interaction terms and polynomial features to capture non-linear relationships between operational parameters.</a:t>
            </a:r>
            <a:endParaRPr lang="en-US" sz="1200" dirty="0"/>
          </a:p>
        </p:txBody>
      </p:sp>
      <p:sp>
        <p:nvSpPr>
          <p:cNvPr id="13" name="Text 7"/>
          <p:cNvSpPr/>
          <p:nvPr/>
        </p:nvSpPr>
        <p:spPr>
          <a:xfrm>
            <a:off x="596404" y="3660974"/>
            <a:ext cx="1384498" cy="172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333"/>
              </a:lnSpc>
            </a:pPr>
            <a:r>
              <a:rPr lang="en-US" sz="14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Preprocessing Steps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596405" y="3944640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Missing value imputation (none required)</a:t>
            </a:r>
            <a:endParaRPr lang="en-US" sz="1200" dirty="0"/>
          </a:p>
        </p:txBody>
      </p:sp>
      <p:sp>
        <p:nvSpPr>
          <p:cNvPr id="15" name="Text 9"/>
          <p:cNvSpPr/>
          <p:nvPr/>
        </p:nvSpPr>
        <p:spPr>
          <a:xfrm>
            <a:off x="596405" y="4160441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Outlier removal using 1.5 × IQR method</a:t>
            </a:r>
            <a:endParaRPr lang="en-US" sz="1200" dirty="0"/>
          </a:p>
        </p:txBody>
      </p:sp>
      <p:sp>
        <p:nvSpPr>
          <p:cNvPr id="16" name="Text 10"/>
          <p:cNvSpPr/>
          <p:nvPr/>
        </p:nvSpPr>
        <p:spPr>
          <a:xfrm>
            <a:off x="596405" y="4376242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standardization and normalization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596405" y="4592043"/>
            <a:ext cx="3078559" cy="177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375"/>
              </a:lnSpc>
              <a:buSzPct val="100000"/>
              <a:buChar char="•"/>
            </a:pPr>
            <a:r>
              <a:rPr lang="en-US" sz="12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Train-validation-test split (70-15-15)</a:t>
            </a:r>
            <a:endParaRPr lang="en-US" sz="1200" dirty="0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0118" y="3660973"/>
            <a:ext cx="3009314" cy="3009314"/>
          </a:xfrm>
          <a:prstGeom prst="rect">
            <a:avLst/>
          </a:prstGeom>
        </p:spPr>
      </p:pic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404" y="5924848"/>
            <a:ext cx="1003697" cy="7053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8AE09B7-84D1-C90F-F404-83250821B234}"/>
              </a:ext>
            </a:extLst>
          </p:cNvPr>
          <p:cNvSpPr txBox="1"/>
          <p:nvPr/>
        </p:nvSpPr>
        <p:spPr>
          <a:xfrm>
            <a:off x="270321" y="-465871"/>
            <a:ext cx="92796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4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&amp; Feature Engineering</a:t>
            </a:r>
          </a:p>
          <a:p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1CE53B-57E3-B251-26CE-AF290EB825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3250" y="-24332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08069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23446" y="1847623"/>
            <a:ext cx="1743273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1600" dirty="0">
                <a:solidFill>
                  <a:srgbClr val="50546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Linear Regression Implementation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321466" y="2136720"/>
            <a:ext cx="11549067" cy="971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Developed multiple linear regression model using scikit-learn, incorporating all preprocessed features. Applied regularization techniques to prevent overfitting and improve generalization.</a:t>
            </a:r>
          </a:p>
          <a:p>
            <a:pPr>
              <a:lnSpc>
                <a:spcPts val="1083"/>
              </a:lnSpc>
            </a:pPr>
            <a:endParaRPr lang="en-US" sz="140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>
              <a:lnSpc>
                <a:spcPts val="1083"/>
              </a:lnSpc>
            </a:pPr>
            <a:endParaRPr lang="en-US" sz="1400" dirty="0">
              <a:solidFill>
                <a:srgbClr val="5B5F71"/>
              </a:solidFill>
              <a:latin typeface="Instrument Sans Medium" pitchFamily="34" charset="0"/>
            </a:endParaRPr>
          </a:p>
          <a:p>
            <a:pPr>
              <a:lnSpc>
                <a:spcPts val="1083"/>
              </a:lnSpc>
            </a:pP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 flipH="1">
            <a:off x="669132" y="2749592"/>
            <a:ext cx="401538" cy="621613"/>
          </a:xfrm>
          <a:prstGeom prst="roundRect">
            <a:avLst>
              <a:gd name="adj" fmla="val 4202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61974" y="2824635"/>
            <a:ext cx="319336" cy="411175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34" y="2729184"/>
            <a:ext cx="513854" cy="6420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38168" y="2949164"/>
            <a:ext cx="4061276" cy="243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Splitting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145780" y="3316428"/>
            <a:ext cx="5752803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Systematic train-validation-test division</a:t>
            </a:r>
            <a:endParaRPr lang="en-US" sz="2000" dirty="0"/>
          </a:p>
        </p:txBody>
      </p:sp>
      <p:sp>
        <p:nvSpPr>
          <p:cNvPr id="12" name="Shape 8"/>
          <p:cNvSpPr/>
          <p:nvPr/>
        </p:nvSpPr>
        <p:spPr>
          <a:xfrm>
            <a:off x="1760773" y="3815534"/>
            <a:ext cx="504540" cy="541576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2826" y="3835344"/>
            <a:ext cx="440146" cy="54992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517010" y="3947625"/>
            <a:ext cx="1080691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3781011" y="5194864"/>
            <a:ext cx="5623123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Linear regression with regularization</a:t>
            </a:r>
            <a:endParaRPr lang="en-US" sz="2000" dirty="0"/>
          </a:p>
        </p:txBody>
      </p:sp>
      <p:sp>
        <p:nvSpPr>
          <p:cNvPr id="17" name="Shape 12"/>
          <p:cNvSpPr/>
          <p:nvPr/>
        </p:nvSpPr>
        <p:spPr>
          <a:xfrm>
            <a:off x="2693882" y="4800820"/>
            <a:ext cx="590092" cy="612655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0458" y="4832043"/>
            <a:ext cx="436940" cy="545923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781011" y="4905932"/>
            <a:ext cx="1218803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Hyperparameter Tuning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2405807" y="4218898"/>
            <a:ext cx="5493444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Grid search optimization</a:t>
            </a:r>
            <a:endParaRPr lang="en-US" sz="2000" dirty="0"/>
          </a:p>
        </p:txBody>
      </p:sp>
      <p:sp>
        <p:nvSpPr>
          <p:cNvPr id="22" name="Shape 16"/>
          <p:cNvSpPr/>
          <p:nvPr/>
        </p:nvSpPr>
        <p:spPr>
          <a:xfrm>
            <a:off x="4585868" y="5739252"/>
            <a:ext cx="511055" cy="507136"/>
          </a:xfrm>
          <a:prstGeom prst="roundRect">
            <a:avLst>
              <a:gd name="adj" fmla="val 146901"/>
            </a:avLst>
          </a:prstGeom>
          <a:solidFill>
            <a:srgbClr val="E2E3E9"/>
          </a:solidFill>
          <a:ln w="7620">
            <a:solidFill>
              <a:srgbClr val="C8C9CF"/>
            </a:solidFill>
            <a:prstDash val="solid"/>
          </a:ln>
        </p:spPr>
        <p:txBody>
          <a:bodyPr/>
          <a:lstStyle/>
          <a:p>
            <a:endParaRPr lang="en-IN" sz="2000" dirty="0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9003" y="5717779"/>
            <a:ext cx="433460" cy="5415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422601" y="5784001"/>
            <a:ext cx="1080691" cy="13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42"/>
              </a:lnSpc>
            </a:pPr>
            <a:r>
              <a:rPr lang="en-US" sz="2000" dirty="0">
                <a:solidFill>
                  <a:srgbClr val="5B5F71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Cross-Validation</a:t>
            </a:r>
            <a:endParaRPr lang="en-US" sz="2000" dirty="0"/>
          </a:p>
        </p:txBody>
      </p:sp>
      <p:sp>
        <p:nvSpPr>
          <p:cNvPr id="25" name="Text 18"/>
          <p:cNvSpPr/>
          <p:nvPr/>
        </p:nvSpPr>
        <p:spPr>
          <a:xfrm>
            <a:off x="5424683" y="6120260"/>
            <a:ext cx="5363766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2000" dirty="0">
                <a:solidFill>
                  <a:srgbClr val="5B5F7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5-fold validation for robustness</a:t>
            </a:r>
            <a:endParaRPr lang="en-US" sz="2000" dirty="0"/>
          </a:p>
        </p:txBody>
      </p:sp>
      <p:sp>
        <p:nvSpPr>
          <p:cNvPr id="30" name="Text 22"/>
          <p:cNvSpPr/>
          <p:nvPr/>
        </p:nvSpPr>
        <p:spPr>
          <a:xfrm>
            <a:off x="6918623" y="5579567"/>
            <a:ext cx="4714974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083"/>
              </a:lnSpc>
              <a:buSzPct val="100000"/>
              <a:buChar char="•"/>
            </a:pPr>
            <a:endParaRPr lang="en-US" sz="1400" dirty="0"/>
          </a:p>
        </p:txBody>
      </p:sp>
      <p:sp>
        <p:nvSpPr>
          <p:cNvPr id="31" name="Text 23"/>
          <p:cNvSpPr/>
          <p:nvPr/>
        </p:nvSpPr>
        <p:spPr>
          <a:xfrm>
            <a:off x="7477026" y="5737523"/>
            <a:ext cx="4714974" cy="138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083"/>
              </a:lnSpc>
              <a:buSzPct val="100000"/>
              <a:buChar char="•"/>
            </a:pPr>
            <a:endParaRPr lang="en-US" sz="1400" dirty="0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249" y="6349295"/>
            <a:ext cx="783531" cy="5506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5CEF693-3F1B-C86F-2FE2-E46BBF83FD9B}"/>
              </a:ext>
            </a:extLst>
          </p:cNvPr>
          <p:cNvSpPr txBox="1"/>
          <p:nvPr/>
        </p:nvSpPr>
        <p:spPr>
          <a:xfrm>
            <a:off x="172701" y="421333"/>
            <a:ext cx="74396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 &amp; Training</a:t>
            </a:r>
          </a:p>
          <a:p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6A1A8DE-0F20-800C-3FA2-50793CC053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2571" y="304800"/>
            <a:ext cx="1578429" cy="105591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805</Words>
  <Application>Microsoft Office PowerPoint</Application>
  <PresentationFormat>Widescreen</PresentationFormat>
  <Paragraphs>156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Anantason Bold</vt:lpstr>
      <vt:lpstr>Arial</vt:lpstr>
      <vt:lpstr>Calibri</vt:lpstr>
      <vt:lpstr>Calibri Light</vt:lpstr>
      <vt:lpstr>Instrument Sans Light</vt:lpstr>
      <vt:lpstr>Instrument Sans Medium</vt:lpstr>
      <vt:lpstr>Instrument Sans Semi Bold</vt:lpstr>
      <vt:lpstr>Times New Roman</vt:lpstr>
      <vt:lpstr>Office Theme</vt:lpstr>
      <vt:lpstr>     Capstone Project1  MANUFACTURING  EQUIPMENT  OUTPUT PREDICTION  WITH  LINEAR  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TNS INDIA FOUNDATION</dc:creator>
  <cp:lastModifiedBy>namratha ramesh</cp:lastModifiedBy>
  <cp:revision>10</cp:revision>
  <dcterms:created xsi:type="dcterms:W3CDTF">2025-09-02T04:26:51Z</dcterms:created>
  <dcterms:modified xsi:type="dcterms:W3CDTF">2025-11-11T07:58:46Z</dcterms:modified>
</cp:coreProperties>
</file>